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3CE97B-A173-4CFD-BD91-8D0E9373F6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6783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CD255B-C21C-4F50-8B0F-A73DE8C032B4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3584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11ECE57E-7BC3-49A7-A379-0AEECACC5282}" type="slidenum">
              <a:rPr lang="en-US" altLang="zh-CN" sz="1200">
                <a:latin typeface="Times New Roman" pitchFamily="18" charset="0"/>
              </a:rPr>
              <a:pPr algn="r"/>
              <a:t>31</a:t>
            </a:fld>
            <a:endParaRPr lang="en-US" altLang="zh-CN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93C21-5F24-480C-9C96-AE09C3ADC1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317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CAD8C-8827-43E1-92FB-422F7A03B5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885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4D853-A495-433D-8D54-3478A5B63B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042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55FAA-6920-4B7C-8885-5A1D13CBB2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515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DA027-3EF3-4B96-A5A8-ED6E065B6C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951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9FB98-E7A0-4718-A1F8-BDC9AC8F0F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448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647BF-581F-4DAA-8220-12A27D9E575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544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0FEE1-BA65-4AF7-8A47-60BA66170A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574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D028F-E74B-4447-812D-E3B41F27E4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330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965B3-B80D-4B7E-97CE-092AEF39B59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032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70FC4-78A6-4CDE-B050-EC3413B992A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963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844C63-7A1C-4D35-B65D-D7A72CFE166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../AppData/Local/Temp/HZ$D.430.2583/HZ$D.430.2584/8-8/&#35838;&#20214;1/Section%20A%202b.mp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sus\Desktop\Unit8--section%20A\Unit_08_SectionA%202d.mp3" TargetMode="Externa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../AppData/Local/Temp/HZ$D.430.2583/HZ$D.430.2584/8-8/&#35838;&#20214;1/Section%20A%202a.mp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179388" y="549275"/>
            <a:ext cx="8893175" cy="33131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6282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Unit 8</a:t>
            </a:r>
          </a:p>
          <a:p>
            <a:pPr algn="ctr"/>
            <a:r>
              <a:rPr lang="en-US" altLang="zh-CN" sz="48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How do you make a banana milk shake?</a:t>
            </a:r>
            <a:endParaRPr lang="zh-CN" altLang="en-US" sz="4800" b="1" kern="10">
              <a:ln w="9525">
                <a:solidFill>
                  <a:schemeClr val="hlink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76600" y="4005263"/>
            <a:ext cx="28082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0066"/>
                </a:solidFill>
                <a:ea typeface="黑体" pitchFamily="49" charset="-122"/>
              </a:rPr>
              <a:t>第二课时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179388" y="1773238"/>
          <a:ext cx="8388350" cy="4714875"/>
        </p:xfrm>
        <a:graphic>
          <a:graphicData uri="http://schemas.openxmlformats.org/drawingml/2006/table">
            <a:tbl>
              <a:tblPr/>
              <a:tblGrid>
                <a:gridCol w="3024187"/>
                <a:gridCol w="5364163"/>
              </a:tblGrid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one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Watermelon/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60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two</a:t>
                      </a: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three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one cup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two spoons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716463" y="3933825"/>
            <a:ext cx="2952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bananas</a:t>
            </a:r>
            <a:endParaRPr kumimoji="1" lang="en-US" altLang="zh-CN" sz="4800" b="1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787900" y="2997200"/>
            <a:ext cx="29527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4716463" y="4652963"/>
            <a:ext cx="28479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yogurt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716463" y="5445125"/>
            <a:ext cx="31623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honey</a:t>
            </a:r>
          </a:p>
        </p:txBody>
      </p:sp>
      <p:sp>
        <p:nvSpPr>
          <p:cNvPr id="12314" name="Text Box 5"/>
          <p:cNvSpPr txBox="1">
            <a:spLocks noChangeArrowheads="1"/>
          </p:cNvSpPr>
          <p:nvPr/>
        </p:nvSpPr>
        <p:spPr bwMode="auto">
          <a:xfrm>
            <a:off x="1258888" y="188913"/>
            <a:ext cx="77057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Listen again. Write the</a:t>
            </a:r>
            <a:r>
              <a:rPr lang="en-US" altLang="zh-CN" sz="3600" b="1">
                <a:solidFill>
                  <a:srgbClr val="FF0000"/>
                </a:solidFill>
              </a:rPr>
              <a:t> ingredient</a:t>
            </a:r>
            <a:r>
              <a:rPr lang="en-US" altLang="zh-CN" sz="3600" b="1">
                <a:solidFill>
                  <a:srgbClr val="0000FF"/>
                </a:solidFill>
              </a:rPr>
              <a:t>s under the correct amount in the chart. </a:t>
            </a:r>
          </a:p>
        </p:txBody>
      </p:sp>
      <p:sp>
        <p:nvSpPr>
          <p:cNvPr id="12315" name="Oval 2"/>
          <p:cNvSpPr>
            <a:spLocks noChangeArrowheads="1"/>
          </p:cNvSpPr>
          <p:nvPr/>
        </p:nvSpPr>
        <p:spPr bwMode="auto">
          <a:xfrm>
            <a:off x="323850" y="323850"/>
            <a:ext cx="825500" cy="8016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2b</a:t>
            </a:r>
          </a:p>
        </p:txBody>
      </p:sp>
      <p:pic>
        <p:nvPicPr>
          <p:cNvPr id="12316" name="Picture 28" descr="喇叭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341438"/>
            <a:ext cx="7905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4716463" y="2205038"/>
            <a:ext cx="21605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orange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7" grpId="0"/>
      <p:bldP spid="11" grpId="0"/>
      <p:bldP spid="12314" grpId="0"/>
      <p:bldP spid="1231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2771775" y="188913"/>
            <a:ext cx="3313113" cy="5048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Pairwork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1331913" y="476250"/>
            <a:ext cx="74168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Ask and answer questions about how to make fruit salad.</a:t>
            </a:r>
          </a:p>
        </p:txBody>
      </p:sp>
      <p:sp>
        <p:nvSpPr>
          <p:cNvPr id="13316" name="Oval 2"/>
          <p:cNvSpPr>
            <a:spLocks noChangeArrowheads="1"/>
          </p:cNvSpPr>
          <p:nvPr/>
        </p:nvSpPr>
        <p:spPr bwMode="auto">
          <a:xfrm>
            <a:off x="466725" y="625475"/>
            <a:ext cx="720725" cy="77311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2c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79216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Let’s make fruit salad.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OK, good idea. How much yogurt 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    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One cup.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How many apples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Let me think… We need two apples.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OK, and how much honey do we need?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/>
      <p:bldP spid="13316" grpId="0" animBg="1"/>
      <p:bldP spid="133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8313" y="260350"/>
            <a:ext cx="8459787" cy="614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Let’s see. Two spoons.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What else?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Watermelon, bananas and oranges 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How many bananas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Let me think… We need three bananas.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B: OK, and how many watermelons and oranges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A: Only one small watermelon and one orange are enough. This is going to taste great.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844675"/>
            <a:ext cx="332422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00113" y="476250"/>
            <a:ext cx="7345362" cy="1441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Anna wants to make </a:t>
            </a:r>
            <a:r>
              <a:rPr lang="en-US" altLang="zh-CN" sz="4400" b="1">
                <a:solidFill>
                  <a:srgbClr val="FF0066"/>
                </a:solidFill>
                <a:latin typeface="Times New Roman" pitchFamily="18" charset="0"/>
              </a:rPr>
              <a:t>Russian soup</a:t>
            </a:r>
            <a:r>
              <a:rPr lang="en-US" altLang="zh-CN" sz="4400" b="1">
                <a:latin typeface="Times New Roman" pitchFamily="18" charset="0"/>
              </a:rPr>
              <a:t> for a party on Saturday.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3851275" y="3357563"/>
            <a:ext cx="1114425" cy="933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rial Unicode MS"/>
                <a:ea typeface="Arial Unicode MS"/>
                <a:cs typeface="Arial Unicode MS"/>
              </a:rPr>
              <a:t>Anna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1258888" y="4797425"/>
            <a:ext cx="7058025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What does she need?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5" grpId="0" animBg="1"/>
      <p:bldP spid="1536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1116013" y="2852738"/>
            <a:ext cx="17287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>
                <a:latin typeface="Times New Roman" pitchFamily="18" charset="0"/>
              </a:rPr>
              <a:t>pot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5364163" y="2924175"/>
            <a:ext cx="1333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>
                <a:latin typeface="Times New Roman" pitchFamily="18" charset="0"/>
              </a:rPr>
              <a:t>salt</a:t>
            </a:r>
          </a:p>
        </p:txBody>
      </p:sp>
      <p:pic>
        <p:nvPicPr>
          <p:cNvPr id="61452" name="Picture 12" descr="http://t1.baidu.com/it/u=2301295526,38031442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268413"/>
            <a:ext cx="3095625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4" name="Picture 14" descr="http://t3.baidu.com/it/u=431749169,1853033508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360488"/>
            <a:ext cx="19446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588125" y="2924175"/>
            <a:ext cx="1793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FF0066"/>
                </a:solidFill>
                <a:latin typeface="Times New Roman" pitchFamily="18" charset="0"/>
              </a:rPr>
              <a:t>[sɔːlt] 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700338" y="2924175"/>
            <a:ext cx="163671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FF0066"/>
                </a:solidFill>
                <a:latin typeface="Times New Roman" pitchFamily="18" charset="0"/>
              </a:rPr>
              <a:t>[pɒt] </a:t>
            </a:r>
          </a:p>
        </p:txBody>
      </p:sp>
      <p:pic>
        <p:nvPicPr>
          <p:cNvPr id="16392" name="Picture 8" descr="T0113F~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572000"/>
            <a:ext cx="2305050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1042988" y="4724400"/>
            <a:ext cx="43195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altLang="zh-CN" sz="4400" b="1">
                <a:solidFill>
                  <a:srgbClr val="FF0066"/>
                </a:solidFill>
                <a:latin typeface="Times New Roman" pitchFamily="18" charset="0"/>
              </a:rPr>
              <a:t>a</a:t>
            </a: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dd</a:t>
            </a:r>
            <a:r>
              <a:rPr lang="en-US" altLang="zh-CN" sz="4400" b="1">
                <a:latin typeface="Times New Roman" pitchFamily="18" charset="0"/>
              </a:rPr>
              <a:t> some salt in the Russian soup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116013" y="4076700"/>
            <a:ext cx="152241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0033CC"/>
                </a:solidFill>
                <a:latin typeface="Times New Roman" pitchFamily="18" charset="0"/>
              </a:rPr>
              <a:t>[</a:t>
            </a:r>
            <a:r>
              <a:rPr lang="en-US" altLang="zh-CN" sz="4800" b="1">
                <a:solidFill>
                  <a:srgbClr val="FF0066"/>
                </a:solidFill>
                <a:latin typeface="Times New Roman" pitchFamily="18" charset="0"/>
              </a:rPr>
              <a:t>æ</a:t>
            </a:r>
            <a:r>
              <a:rPr lang="en-US" altLang="zh-CN" sz="4800" b="1">
                <a:solidFill>
                  <a:srgbClr val="0033CC"/>
                </a:solidFill>
                <a:latin typeface="Times New Roman" pitchFamily="18" charset="0"/>
              </a:rPr>
              <a:t>d] 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971550" y="476250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She need</a:t>
            </a: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s</a:t>
            </a:r>
            <a:r>
              <a:rPr lang="en-US" altLang="zh-CN" sz="4400" b="1">
                <a:latin typeface="Times New Roman" pitchFamily="18" charset="0"/>
              </a:rPr>
              <a:t> ______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393" grpId="0"/>
      <p:bldP spid="163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Group 2"/>
          <p:cNvGraphicFramePr>
            <a:graphicFrameLocks noGrp="1"/>
          </p:cNvGraphicFramePr>
          <p:nvPr/>
        </p:nvGraphicFramePr>
        <p:xfrm>
          <a:off x="288925" y="1628775"/>
          <a:ext cx="8675688" cy="4645025"/>
        </p:xfrm>
        <a:graphic>
          <a:graphicData uri="http://schemas.openxmlformats.org/drawingml/2006/table">
            <a:tbl>
              <a:tblPr/>
              <a:tblGrid>
                <a:gridCol w="3451225"/>
                <a:gridCol w="5224463"/>
              </a:tblGrid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one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cabbage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one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three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four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five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some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17433" name="Oval 2"/>
          <p:cNvSpPr>
            <a:spLocks noChangeArrowheads="1"/>
          </p:cNvSpPr>
          <p:nvPr/>
        </p:nvSpPr>
        <p:spPr bwMode="auto">
          <a:xfrm>
            <a:off x="1584325" y="692150"/>
            <a:ext cx="827088" cy="7747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2d</a:t>
            </a:r>
          </a:p>
        </p:txBody>
      </p:sp>
      <p:sp>
        <p:nvSpPr>
          <p:cNvPr id="17434" name="WordArt 4"/>
          <p:cNvSpPr>
            <a:spLocks noChangeArrowheads="1" noChangeShapeType="1" noTextEdit="1"/>
          </p:cNvSpPr>
          <p:nvPr/>
        </p:nvSpPr>
        <p:spPr bwMode="auto">
          <a:xfrm>
            <a:off x="111125" y="147638"/>
            <a:ext cx="2228850" cy="9048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58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Reading</a:t>
            </a:r>
            <a:endParaRPr lang="zh-CN" altLang="en-US" sz="4000" b="1" kern="10">
              <a:ln w="9525"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555875" y="115888"/>
            <a:ext cx="6119813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FF0066"/>
                </a:solidFill>
              </a:rPr>
              <a:t>Read the conversation and fill in the chart below.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95738" y="2492375"/>
            <a:ext cx="3889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onion, cabbage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995738" y="3860800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carrots</a:t>
            </a:r>
            <a:endParaRPr kumimoji="1" lang="en-US" altLang="zh-CN" sz="3600" b="1">
              <a:solidFill>
                <a:srgbClr val="D60093"/>
              </a:solidFill>
              <a:latin typeface="Times New Roman" pitchFamily="18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995738" y="3213100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potatoes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994150" y="4724400"/>
            <a:ext cx="2233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tomatoes</a:t>
            </a: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3995738" y="5589588"/>
            <a:ext cx="2160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beef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3" grpId="0" animBg="1"/>
      <p:bldP spid="17434" grpId="0" animBg="1"/>
      <p:bldP spid="22533" grpId="0"/>
      <p:bldP spid="8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2533" name="Text Box 5"/>
          <p:cNvSpPr txBox="1">
            <a:spLocks noChangeArrowheads="1"/>
          </p:cNvSpPr>
          <p:nvPr>
            <p:ph type="ctrTitle"/>
          </p:nvPr>
        </p:nvSpPr>
        <p:spPr>
          <a:xfrm>
            <a:off x="611188" y="1628775"/>
            <a:ext cx="7848600" cy="1470025"/>
          </a:xfrm>
          <a:noFill/>
          <a:ln/>
        </p:spPr>
        <p:txBody>
          <a:bodyPr/>
          <a:lstStyle/>
          <a:p>
            <a:pPr algn="l">
              <a:lnSpc>
                <a:spcPct val="110000"/>
              </a:lnSpc>
            </a:pPr>
            <a:r>
              <a:rPr lang="en-US" altLang="zh-CN" sz="4000" b="1">
                <a:solidFill>
                  <a:schemeClr val="accent2"/>
                </a:solidFill>
              </a:rPr>
              <a:t>Read the conversation and tell</a:t>
            </a:r>
            <a:r>
              <a:rPr lang="en-US" altLang="zh-CN" sz="4000" b="1">
                <a:solidFill>
                  <a:srgbClr val="FF0066"/>
                </a:solidFill>
              </a:rPr>
              <a:t> how to make the Russian soup.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80975" y="188913"/>
            <a:ext cx="9540875" cy="58769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4000" b="1"/>
              <a:t>  </a:t>
            </a:r>
            <a:r>
              <a:rPr lang="en-US" altLang="zh-CN" sz="4000" b="1">
                <a:solidFill>
                  <a:srgbClr val="FF0000"/>
                </a:solidFill>
              </a:rPr>
              <a:t>First</a:t>
            </a:r>
            <a:r>
              <a:rPr lang="en-US" altLang="zh-CN" sz="4000" b="1"/>
              <a:t> ,____ some beef, one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4000" b="1"/>
              <a:t>  cabbage, four carrots, three potatoes, five tomatoes and one onion. </a:t>
            </a:r>
            <a:r>
              <a:rPr lang="en-US" altLang="zh-CN" sz="4000" b="1">
                <a:solidFill>
                  <a:srgbClr val="FF0000"/>
                </a:solidFill>
              </a:rPr>
              <a:t>Then</a:t>
            </a:r>
            <a:r>
              <a:rPr lang="en-US" altLang="zh-CN" sz="4000" b="1"/>
              <a:t> , ______ the vegetables. </a:t>
            </a:r>
            <a:r>
              <a:rPr lang="en-US" altLang="zh-CN" sz="4000" b="1">
                <a:solidFill>
                  <a:srgbClr val="FF0000"/>
                </a:solidFill>
              </a:rPr>
              <a:t>Next</a:t>
            </a:r>
            <a:r>
              <a:rPr lang="en-US" altLang="zh-CN" sz="4000" b="1"/>
              <a:t>, ___the beef, carrots and potatoes ____a pot and ____some water. </a:t>
            </a:r>
            <a:r>
              <a:rPr lang="en-US" altLang="zh-CN" sz="4000" b="1">
                <a:solidFill>
                  <a:srgbClr val="FF0000"/>
                </a:solidFill>
              </a:rPr>
              <a:t>After that</a:t>
            </a:r>
            <a:r>
              <a:rPr lang="en-US" altLang="zh-CN" sz="4000" b="1"/>
              <a:t>, ____them for 30 minutes. </a:t>
            </a:r>
            <a:r>
              <a:rPr lang="en-US" altLang="zh-CN" sz="4000" b="1">
                <a:solidFill>
                  <a:srgbClr val="FF0000"/>
                </a:solidFill>
              </a:rPr>
              <a:t>Then</a:t>
            </a:r>
            <a:r>
              <a:rPr lang="en-US" altLang="zh-CN" sz="4000" b="1"/>
              <a:t> ____ the  cabbage, tomatoes and onion and _____for another 10 minutes. </a:t>
            </a:r>
            <a:r>
              <a:rPr lang="en-US" altLang="zh-CN" sz="4000" b="1">
                <a:solidFill>
                  <a:srgbClr val="FF0000"/>
                </a:solidFill>
              </a:rPr>
              <a:t>Finally</a:t>
            </a:r>
            <a:r>
              <a:rPr lang="en-US" altLang="zh-CN" sz="4000" b="1"/>
              <a:t>, don’t forget ______ some salt.</a:t>
            </a: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835150" y="115888"/>
            <a:ext cx="2160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buy</a:t>
            </a:r>
          </a:p>
        </p:txBody>
      </p:sp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3708400" y="1916113"/>
            <a:ext cx="2160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cut up</a:t>
            </a: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1476375" y="2347913"/>
            <a:ext cx="12239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put</a:t>
            </a: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2484438" y="2997200"/>
            <a:ext cx="1152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into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6156325" y="2997200"/>
            <a:ext cx="14398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add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4284663" y="3500438"/>
            <a:ext cx="14398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cook</a:t>
            </a: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779838" y="4148138"/>
            <a:ext cx="1152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add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227763" y="4581525"/>
            <a:ext cx="2160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cook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979613" y="5805488"/>
            <a:ext cx="2160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to add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1620838" y="2133600"/>
            <a:ext cx="6767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FF"/>
                </a:solidFill>
              </a:rPr>
              <a:t>Role-play the conversation.</a:t>
            </a:r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1619250" y="549275"/>
            <a:ext cx="4176713" cy="1441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rial"/>
                <a:cs typeface="Arial"/>
              </a:rPr>
              <a:t>Role-play</a:t>
            </a:r>
            <a:endParaRPr lang="zh-CN" alt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068638"/>
            <a:ext cx="338137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Unit_08_SectionA 2d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981075"/>
            <a:ext cx="865187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5406" fill="hold"/>
                                        <p:tgtEl>
                                          <p:spTgt spid="204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5"/>
                </p:tgtEl>
              </p:cMediaNode>
            </p:audio>
          </p:childTnLst>
        </p:cTn>
      </p:par>
    </p:tnLst>
    <p:bldLst>
      <p:bldP spid="20482" grpId="0"/>
      <p:bldP spid="2048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60363" y="3009900"/>
            <a:ext cx="6227762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2. Next, cut up the vegetables.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23850" y="987425"/>
            <a:ext cx="8316913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74638" indent="-274638"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1. First, buy some beef, one cabbage, four    </a:t>
            </a:r>
          </a:p>
          <a:p>
            <a:pPr marL="274638" indent="-274638"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    carrots, three potatoes, five tomatoes  </a:t>
            </a:r>
          </a:p>
          <a:p>
            <a:pPr marL="274638" indent="-274638"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    and one onion. 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827088" y="339725"/>
            <a:ext cx="7416800" cy="641350"/>
          </a:xfrm>
          <a:prstGeom prst="rect">
            <a:avLst/>
          </a:prstGeom>
          <a:solidFill>
            <a:srgbClr val="99CC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0000FF"/>
                </a:solidFill>
              </a:rPr>
              <a:t>How do you make Russian soup?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58775" y="3933825"/>
            <a:ext cx="8316913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3. Then, put the beef, carrots and potatoes into a pot and add some water. 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58775" y="5300663"/>
            <a:ext cx="7885113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4. After that, cook them for 30 minutes.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21508" grpId="0" animBg="1"/>
      <p:bldP spid="6151" grpId="0"/>
      <p:bldP spid="61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611188" y="1989138"/>
            <a:ext cx="7704137" cy="32416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Section A 1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2b-2d</a:t>
            </a:r>
          </a:p>
          <a:p>
            <a:pPr algn="ctr"/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11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3644900"/>
            <a:ext cx="19081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12738" y="2420938"/>
            <a:ext cx="8161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3600" b="1">
                <a:solidFill>
                  <a:srgbClr val="CC0000"/>
                </a:solidFill>
                <a:latin typeface="Times New Roman" pitchFamily="18" charset="0"/>
              </a:rPr>
              <a:t>6. Finally</a:t>
            </a:r>
            <a:r>
              <a:rPr lang="zh-CN" altLang="en-US" sz="3600" b="1">
                <a:solidFill>
                  <a:srgbClr val="CC0000"/>
                </a:solidFill>
                <a:latin typeface="Times New Roman" pitchFamily="18" charset="0"/>
              </a:rPr>
              <a:t>，</a:t>
            </a:r>
            <a:r>
              <a:rPr lang="en-US" altLang="zh-CN" sz="3600" b="1">
                <a:solidFill>
                  <a:srgbClr val="CC0000"/>
                </a:solidFill>
                <a:latin typeface="Times New Roman" pitchFamily="18" charset="0"/>
              </a:rPr>
              <a:t>don’t forget to add some salt.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87338" y="836613"/>
            <a:ext cx="8532812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5. Then add the cabbage, tomatoes and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 onion and cook for another 10 minutes.</a:t>
            </a:r>
          </a:p>
        </p:txBody>
      </p:sp>
      <p:pic>
        <p:nvPicPr>
          <p:cNvPr id="22533" name="Picture 5" descr="1_100904223452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213100"/>
            <a:ext cx="4032250" cy="268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717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1125538"/>
            <a:ext cx="80279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</a:t>
            </a: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one more thing</a:t>
            </a: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             </a:t>
            </a:r>
            <a:r>
              <a:rPr lang="zh-CN" altLang="en-US" sz="3600" b="1">
                <a:latin typeface="Times New Roman" pitchFamily="18" charset="0"/>
              </a:rPr>
              <a:t>另外一件事情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altLang="zh-CN" sz="3600" b="1">
                <a:latin typeface="Times New Roman" pitchFamily="18" charset="0"/>
              </a:rPr>
              <a:t>another ten minutes     </a:t>
            </a:r>
            <a:r>
              <a:rPr lang="zh-CN" altLang="en-US" sz="3600" b="1">
                <a:latin typeface="Times New Roman" pitchFamily="18" charset="0"/>
              </a:rPr>
              <a:t>再多十分钟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8313" y="2501900"/>
            <a:ext cx="842486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数字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more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物品</a:t>
            </a:r>
            <a:r>
              <a:rPr lang="zh-CN" altLang="en-US" sz="3600" b="1">
                <a:latin typeface="Times New Roman" pitchFamily="18" charset="0"/>
              </a:rPr>
              <a:t>”</a:t>
            </a:r>
            <a:r>
              <a:rPr lang="zh-CN" altLang="en-US" sz="3600" b="1">
                <a:solidFill>
                  <a:srgbClr val="00B0F0"/>
                </a:solidFill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指“另外的</a:t>
            </a:r>
            <a:r>
              <a:rPr lang="en-US" altLang="zh-CN" sz="3600" b="1">
                <a:latin typeface="Times New Roman" pitchFamily="18" charset="0"/>
              </a:rPr>
              <a:t>……”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“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another 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数字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+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物品</a:t>
            </a:r>
            <a:r>
              <a:rPr lang="zh-CN" altLang="en-US" sz="3600" b="1">
                <a:latin typeface="Times New Roman" pitchFamily="18" charset="0"/>
              </a:rPr>
              <a:t>” </a:t>
            </a:r>
            <a:r>
              <a:rPr lang="zh-CN" altLang="en-US" sz="3600" b="1">
                <a:solidFill>
                  <a:srgbClr val="00B0F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</a:rPr>
              <a:t>指“另外的</a:t>
            </a:r>
            <a:r>
              <a:rPr lang="en-US" altLang="zh-CN" sz="3600" b="1">
                <a:latin typeface="Times New Roman" pitchFamily="18" charset="0"/>
              </a:rPr>
              <a:t>……”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当数字为</a:t>
            </a:r>
            <a:r>
              <a:rPr lang="en-US" altLang="zh-CN" sz="3600" b="1">
                <a:latin typeface="Times New Roman" pitchFamily="18" charset="0"/>
              </a:rPr>
              <a:t>one</a:t>
            </a:r>
            <a:r>
              <a:rPr lang="zh-CN" altLang="en-US" sz="3600" b="1">
                <a:latin typeface="Times New Roman" pitchFamily="18" charset="0"/>
              </a:rPr>
              <a:t>时，常与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连用或只用 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8313" y="5043488"/>
            <a:ext cx="77406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e.g. Give me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two more hamburgers</a:t>
            </a:r>
            <a:r>
              <a:rPr lang="en-US" altLang="zh-CN" sz="3600" b="1">
                <a:latin typeface="Times New Roman" pitchFamily="18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 </a:t>
            </a:r>
            <a:r>
              <a:rPr lang="zh-CN" altLang="en-US" sz="3600" b="1">
                <a:latin typeface="Times New Roman" pitchFamily="18" charset="0"/>
              </a:rPr>
              <a:t>再给我两个汉堡。</a:t>
            </a:r>
          </a:p>
        </p:txBody>
      </p:sp>
      <p:sp>
        <p:nvSpPr>
          <p:cNvPr id="23557" name="WordArt 4"/>
          <p:cNvSpPr>
            <a:spLocks noChangeArrowheads="1" noChangeShapeType="1" noTextEdit="1"/>
          </p:cNvSpPr>
          <p:nvPr/>
        </p:nvSpPr>
        <p:spPr bwMode="auto">
          <a:xfrm rot="217159">
            <a:off x="2124075" y="144463"/>
            <a:ext cx="4464050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20519958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000" b="1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Explanation</a:t>
            </a:r>
            <a:endParaRPr lang="zh-CN" altLang="en-US" sz="4000" b="1" kern="10">
              <a:ln w="9525"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276600" y="458152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200">
              <a:latin typeface="Times New Roman" pitchFamily="18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2268538" y="4581525"/>
            <a:ext cx="66246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another two hamburgers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92163" y="692150"/>
            <a:ext cx="69484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The boys rode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another two hours</a:t>
            </a:r>
            <a:r>
              <a:rPr lang="en-US" altLang="zh-CN" sz="3600" b="1">
                <a:latin typeface="Times New Roman" pitchFamily="18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那些男孩子们又骑了两个小时。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93750" y="2060575"/>
            <a:ext cx="6873875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Do you want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one more cup of tea</a:t>
            </a:r>
            <a:r>
              <a:rPr lang="en-US" altLang="zh-CN" sz="3600" b="1">
                <a:latin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Do you want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another cup of tea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你想再来杯茶吗？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93750" y="4868863"/>
            <a:ext cx="752316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e.g. Don’t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forget to</a:t>
            </a:r>
            <a:r>
              <a:rPr lang="en-US" altLang="zh-CN" sz="3600" b="1">
                <a:latin typeface="Times New Roman" pitchFamily="18" charset="0"/>
              </a:rPr>
              <a:t> close the windows.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 </a:t>
            </a:r>
            <a:r>
              <a:rPr lang="zh-CN" altLang="en-US" sz="3600" b="1">
                <a:latin typeface="Times New Roman" pitchFamily="18" charset="0"/>
              </a:rPr>
              <a:t>不要忘记关上窗户。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92163" y="4219575"/>
            <a:ext cx="75961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2.</a:t>
            </a: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forget to do sth.</a:t>
            </a:r>
            <a:r>
              <a:rPr lang="en-US" altLang="zh-CN" sz="3600" b="1">
                <a:solidFill>
                  <a:srgbClr val="D60093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</a:rPr>
              <a:t>忘记（去）做某事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en-US" altLang="zh-CN" sz="4000"/>
              <a:t>Translate the phrases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4572000" cy="5472113"/>
          </a:xfrm>
        </p:spPr>
        <p:txBody>
          <a:bodyPr/>
          <a:lstStyle/>
          <a:p>
            <a:r>
              <a:rPr lang="en-US" altLang="zh-CN" sz="4400" b="1"/>
              <a:t>1.</a:t>
            </a:r>
            <a:r>
              <a:rPr lang="zh-CN" altLang="en-US" sz="4400" b="1"/>
              <a:t>水果沙拉</a:t>
            </a:r>
          </a:p>
          <a:p>
            <a:r>
              <a:rPr lang="en-US" altLang="zh-CN" sz="4400" b="1"/>
              <a:t>2.</a:t>
            </a:r>
            <a:r>
              <a:rPr lang="zh-CN" altLang="en-US" sz="4400" b="1"/>
              <a:t>好主意</a:t>
            </a:r>
          </a:p>
          <a:p>
            <a:r>
              <a:rPr lang="en-US" altLang="zh-CN" sz="4400" b="1"/>
              <a:t>3.</a:t>
            </a:r>
            <a:r>
              <a:rPr lang="zh-CN" altLang="en-US" sz="4400" b="1"/>
              <a:t>让我想想</a:t>
            </a:r>
          </a:p>
          <a:p>
            <a:r>
              <a:rPr lang="en-US" altLang="zh-CN" sz="4400" b="1"/>
              <a:t>4.</a:t>
            </a:r>
            <a:r>
              <a:rPr lang="zh-CN" altLang="en-US" sz="4400" b="1"/>
              <a:t>俄罗斯汤</a:t>
            </a:r>
          </a:p>
          <a:p>
            <a:r>
              <a:rPr lang="en-US" altLang="zh-CN" sz="4400" b="1"/>
              <a:t>5.</a:t>
            </a:r>
            <a:r>
              <a:rPr lang="zh-CN" altLang="en-US" sz="4400" b="1"/>
              <a:t>之后</a:t>
            </a:r>
          </a:p>
          <a:p>
            <a:r>
              <a:rPr lang="en-US" altLang="zh-CN" sz="4400" b="1"/>
              <a:t>6.</a:t>
            </a:r>
            <a:r>
              <a:rPr lang="zh-CN" altLang="en-US" sz="4400" b="1"/>
              <a:t>再煮</a:t>
            </a:r>
            <a:r>
              <a:rPr lang="en-US" altLang="zh-CN" sz="4400" b="1"/>
              <a:t>10</a:t>
            </a:r>
            <a:r>
              <a:rPr lang="zh-CN" altLang="en-US" sz="4400" b="1"/>
              <a:t>分钟</a:t>
            </a:r>
          </a:p>
          <a:p>
            <a:r>
              <a:rPr lang="en-US" altLang="zh-CN" sz="4400" b="1"/>
              <a:t>7.</a:t>
            </a:r>
            <a:r>
              <a:rPr lang="zh-CN" altLang="en-US" sz="4400" b="1"/>
              <a:t>还有一件事</a:t>
            </a:r>
          </a:p>
          <a:p>
            <a:endParaRPr lang="en-US" altLang="zh-CN" sz="4400" b="1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908050"/>
            <a:ext cx="5292725" cy="5689600"/>
          </a:xfrm>
        </p:spPr>
        <p:txBody>
          <a:bodyPr/>
          <a:lstStyle/>
          <a:p>
            <a:r>
              <a:rPr lang="en-US" altLang="zh-CN" sz="4000" b="1">
                <a:solidFill>
                  <a:srgbClr val="FF0000"/>
                </a:solidFill>
              </a:rPr>
              <a:t> fruit salad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good idea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let me think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Russian soup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after that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cook for another 10 minutes</a:t>
            </a:r>
          </a:p>
          <a:p>
            <a:r>
              <a:rPr lang="en-US" altLang="zh-CN" sz="4000" b="1">
                <a:solidFill>
                  <a:srgbClr val="FF0000"/>
                </a:solidFill>
              </a:rPr>
              <a:t> one more thing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en-US" altLang="zh-CN" sz="4000"/>
              <a:t>Translate the phrases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413"/>
            <a:ext cx="4427538" cy="4525962"/>
          </a:xfrm>
        </p:spPr>
        <p:txBody>
          <a:bodyPr/>
          <a:lstStyle/>
          <a:p>
            <a:r>
              <a:rPr lang="en-US" altLang="zh-CN" sz="4400" b="1"/>
              <a:t>8.</a:t>
            </a:r>
            <a:r>
              <a:rPr lang="zh-CN" altLang="en-US" sz="4400" b="1"/>
              <a:t>忘记做某事</a:t>
            </a:r>
          </a:p>
          <a:p>
            <a:r>
              <a:rPr lang="en-US" altLang="zh-CN" sz="4400" b="1"/>
              <a:t>9.</a:t>
            </a:r>
            <a:r>
              <a:rPr lang="zh-CN" altLang="en-US" sz="4400" b="1"/>
              <a:t>植树</a:t>
            </a:r>
          </a:p>
          <a:p>
            <a:r>
              <a:rPr lang="en-US" altLang="zh-CN" sz="4400" b="1"/>
              <a:t>10.</a:t>
            </a:r>
            <a:r>
              <a:rPr lang="zh-CN" altLang="en-US" sz="4400" b="1"/>
              <a:t>做牛肉面</a:t>
            </a:r>
          </a:p>
          <a:p>
            <a:r>
              <a:rPr lang="en-US" altLang="zh-CN" sz="4400" b="1"/>
              <a:t>11.</a:t>
            </a:r>
            <a:r>
              <a:rPr lang="zh-CN" altLang="en-US" sz="4400" b="1"/>
              <a:t>洗衣服</a:t>
            </a:r>
          </a:p>
          <a:p>
            <a:r>
              <a:rPr lang="en-US" altLang="zh-CN" sz="4400" b="1"/>
              <a:t>12.</a:t>
            </a:r>
            <a:r>
              <a:rPr lang="zh-CN" altLang="en-US" sz="4400" b="1"/>
              <a:t>从</a:t>
            </a:r>
            <a:r>
              <a:rPr lang="en-US" altLang="zh-CN" sz="4400" b="1"/>
              <a:t>……</a:t>
            </a:r>
            <a:r>
              <a:rPr lang="zh-CN" altLang="en-US" sz="4400" b="1"/>
              <a:t>拿出</a:t>
            </a:r>
            <a:r>
              <a:rPr lang="en-US" altLang="zh-CN" sz="4400" b="1"/>
              <a:t>……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346450" y="1196975"/>
            <a:ext cx="5797550" cy="4525963"/>
          </a:xfrm>
        </p:spPr>
        <p:txBody>
          <a:bodyPr/>
          <a:lstStyle/>
          <a:p>
            <a:r>
              <a:rPr lang="en-US" altLang="zh-CN" sz="4400" b="1">
                <a:solidFill>
                  <a:srgbClr val="FF0000"/>
                </a:solidFill>
              </a:rPr>
              <a:t> forget to do sth</a:t>
            </a:r>
          </a:p>
          <a:p>
            <a:r>
              <a:rPr lang="en-US" altLang="zh-CN" sz="4400" b="1">
                <a:solidFill>
                  <a:srgbClr val="FF0000"/>
                </a:solidFill>
              </a:rPr>
              <a:t> plant trees</a:t>
            </a:r>
          </a:p>
          <a:p>
            <a:r>
              <a:rPr lang="en-US" altLang="zh-CN" sz="4400" b="1">
                <a:solidFill>
                  <a:srgbClr val="FF0000"/>
                </a:solidFill>
              </a:rPr>
              <a:t> make beef noodles</a:t>
            </a:r>
          </a:p>
          <a:p>
            <a:r>
              <a:rPr lang="en-US" altLang="zh-CN" sz="4400" b="1">
                <a:solidFill>
                  <a:srgbClr val="FF0000"/>
                </a:solidFill>
              </a:rPr>
              <a:t> wash clothes</a:t>
            </a:r>
          </a:p>
          <a:p>
            <a:r>
              <a:rPr lang="en-US" altLang="zh-CN" sz="4400" b="1">
                <a:solidFill>
                  <a:srgbClr val="FF0000"/>
                </a:solidFill>
              </a:rPr>
              <a:t> take out sth from…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2771775" y="431800"/>
            <a:ext cx="3600450" cy="7651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Exercises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50825" y="1347788"/>
            <a:ext cx="446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根据汉语提示填词。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4250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1. Can you ______ (</a:t>
            </a:r>
            <a:r>
              <a:rPr lang="zh-CN" altLang="en-US" sz="3600" b="1">
                <a:latin typeface="Times New Roman" pitchFamily="18" charset="0"/>
              </a:rPr>
              <a:t>切碎</a:t>
            </a:r>
            <a:r>
              <a:rPr lang="en-US" altLang="zh-CN" sz="3600" b="1">
                <a:latin typeface="Times New Roman" pitchFamily="18" charset="0"/>
              </a:rPr>
              <a:t>) the vegetables,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Tom?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2. Please ___ (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加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) some sugar to the coffee.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3. _____ the hot water ____ (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将</a:t>
            </a:r>
            <a:r>
              <a:rPr lang="en-US" altLang="zh-CN" sz="3600" b="1">
                <a:latin typeface="宋体" pitchFamily="2" charset="-122"/>
                <a:cs typeface="Times New Roman" pitchFamily="18" charset="0"/>
              </a:rPr>
              <a:t>……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倒入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the glass, please. 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555875" y="2060575"/>
            <a:ext cx="17287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051050" y="3579813"/>
            <a:ext cx="1655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add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55650" y="4300538"/>
            <a:ext cx="50403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Pour                          into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/>
      <p:bldP spid="10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9288" y="1412875"/>
            <a:ext cx="788352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4. ___ the bananas _____ (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将</a:t>
            </a:r>
            <a:r>
              <a:rPr lang="en-US" altLang="zh-CN" sz="3600" b="1">
                <a:latin typeface="宋体" pitchFamily="2" charset="-122"/>
                <a:cs typeface="Times New Roman" pitchFamily="18" charset="0"/>
              </a:rPr>
              <a:t>……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放进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the blender.  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5. Don’t ____________ (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忘记做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) your 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homework.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2339975" y="2852738"/>
            <a:ext cx="28797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forget to do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1116013" y="1557338"/>
            <a:ext cx="45354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Put                        into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403350" y="765175"/>
            <a:ext cx="74517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70C0"/>
                </a:solidFill>
              </a:rPr>
              <a:t>Complete the questions and answers. Then match them.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79388" y="2205038"/>
            <a:ext cx="8748712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1. ___________ do you make popcorn?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2. ___________ corn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3. ___________ do we </a:t>
            </a:r>
            <a:r>
              <a:rPr lang="en-US" altLang="zh-CN" sz="3600" b="1">
                <a:solidFill>
                  <a:srgbClr val="FF0066"/>
                </a:solidFill>
                <a:latin typeface="Times New Roman" pitchFamily="18" charset="0"/>
              </a:rPr>
              <a:t>do</a:t>
            </a:r>
            <a:r>
              <a:rPr lang="en-US" altLang="zh-CN" sz="3600" b="1">
                <a:latin typeface="Times New Roman" pitchFamily="18" charset="0"/>
              </a:rPr>
              <a:t> next?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4. ___________ </a:t>
            </a:r>
            <a:r>
              <a:rPr lang="en-US" altLang="zh-CN" sz="3600" b="1">
                <a:solidFill>
                  <a:srgbClr val="FF0066"/>
                </a:solidFill>
                <a:latin typeface="Times New Roman" pitchFamily="18" charset="0"/>
              </a:rPr>
              <a:t>salt </a:t>
            </a:r>
            <a:r>
              <a:rPr lang="en-US" altLang="zh-CN" sz="3600" b="1">
                <a:latin typeface="Times New Roman" pitchFamily="18" charset="0"/>
              </a:rPr>
              <a:t>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5. Now can we eat it?</a:t>
            </a:r>
          </a:p>
        </p:txBody>
      </p:sp>
      <p:sp>
        <p:nvSpPr>
          <p:cNvPr id="29700" name="Oval 2"/>
          <p:cNvSpPr>
            <a:spLocks noChangeArrowheads="1"/>
          </p:cNvSpPr>
          <p:nvPr/>
        </p:nvSpPr>
        <p:spPr bwMode="auto">
          <a:xfrm>
            <a:off x="323850" y="836613"/>
            <a:ext cx="971550" cy="981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3b</a:t>
            </a: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547813" y="2133600"/>
            <a:ext cx="2160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How</a:t>
            </a:r>
          </a:p>
        </p:txBody>
      </p:sp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1547813" y="2852738"/>
            <a:ext cx="3671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1547813" y="3429000"/>
            <a:ext cx="21605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1547813" y="4005263"/>
            <a:ext cx="3671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How much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221" grpId="0"/>
      <p:bldP spid="29700" grpId="0" animBg="1"/>
      <p:bldP spid="14" grpId="0"/>
      <p:bldP spid="2" grpId="0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539750" y="549275"/>
            <a:ext cx="81724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066800" indent="-609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524000" indent="-609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981200" indent="-609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438400" indent="-609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956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3528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8100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2672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4400" b="1">
                <a:latin typeface="Times New Roman" pitchFamily="18" charset="0"/>
              </a:rPr>
              <a:t>a. Half a cup.</a:t>
            </a:r>
          </a:p>
          <a:p>
            <a:pPr>
              <a:lnSpc>
                <a:spcPct val="120000"/>
              </a:lnSpc>
            </a:pPr>
            <a:r>
              <a:rPr lang="en-US" altLang="zh-CN" sz="4400" b="1">
                <a:latin typeface="Times New Roman" pitchFamily="18" charset="0"/>
              </a:rPr>
              <a:t>b. ___, put the corn into the popcorn machine.</a:t>
            </a:r>
          </a:p>
          <a:p>
            <a:pPr>
              <a:lnSpc>
                <a:spcPct val="120000"/>
              </a:lnSpc>
            </a:pPr>
            <a:r>
              <a:rPr lang="en-US" altLang="zh-CN" sz="4400" b="1">
                <a:latin typeface="Times New Roman" pitchFamily="18" charset="0"/>
              </a:rPr>
              <a:t>c. Yes, we can!</a:t>
            </a:r>
          </a:p>
          <a:p>
            <a:pPr>
              <a:lnSpc>
                <a:spcPct val="120000"/>
              </a:lnSpc>
            </a:pPr>
            <a:r>
              <a:rPr lang="en-US" altLang="zh-CN" sz="4400" b="1">
                <a:latin typeface="Times New Roman" pitchFamily="18" charset="0"/>
              </a:rPr>
              <a:t>d.  Next, ___ </a:t>
            </a:r>
            <a:r>
              <a:rPr lang="en-US" altLang="zh-CN" sz="4400" b="1">
                <a:solidFill>
                  <a:srgbClr val="FF0066"/>
                </a:solidFill>
                <a:latin typeface="Times New Roman" pitchFamily="18" charset="0"/>
              </a:rPr>
              <a:t>on </a:t>
            </a:r>
            <a:r>
              <a:rPr lang="en-US" altLang="zh-CN" sz="4400" b="1">
                <a:latin typeface="Times New Roman" pitchFamily="18" charset="0"/>
              </a:rPr>
              <a:t>the machine. ________, add the salt.</a:t>
            </a:r>
          </a:p>
          <a:p>
            <a:pPr>
              <a:lnSpc>
                <a:spcPct val="120000"/>
              </a:lnSpc>
            </a:pPr>
            <a:r>
              <a:rPr lang="en-US" altLang="zh-CN" sz="4400" b="1">
                <a:latin typeface="Times New Roman" pitchFamily="18" charset="0"/>
              </a:rPr>
              <a:t>e. Just one spoon.</a:t>
            </a: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971550" y="1484313"/>
            <a:ext cx="36718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First</a:t>
            </a:r>
          </a:p>
        </p:txBody>
      </p:sp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2484438" y="3860800"/>
            <a:ext cx="19446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 turn</a:t>
            </a: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1547813" y="4652963"/>
            <a:ext cx="3671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finally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0" y="4437063"/>
            <a:ext cx="86756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b.</a:t>
            </a: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First, put the corn into the popcorn </a:t>
            </a:r>
          </a:p>
          <a:p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    machine.</a:t>
            </a:r>
            <a:endParaRPr lang="en-US" altLang="zh-CN" sz="360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2195513" y="44450"/>
            <a:ext cx="46799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zh-CN" sz="3600" b="1">
                <a:solidFill>
                  <a:srgbClr val="0000FF"/>
                </a:solidFill>
              </a:rPr>
              <a:t>Check the answers.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692150"/>
            <a:ext cx="8748713" cy="3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1. </a:t>
            </a:r>
            <a:r>
              <a:rPr lang="en-US" altLang="zh-CN" sz="3600" b="1">
                <a:solidFill>
                  <a:srgbClr val="CC3399"/>
                </a:solidFill>
                <a:latin typeface="Times New Roman" pitchFamily="18" charset="0"/>
              </a:rPr>
              <a:t>How</a:t>
            </a:r>
            <a:r>
              <a:rPr lang="en-US" altLang="zh-CN" sz="3600" b="1">
                <a:latin typeface="Times New Roman" pitchFamily="18" charset="0"/>
              </a:rPr>
              <a:t> do you make popcorn?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2. </a:t>
            </a:r>
            <a:r>
              <a:rPr lang="en-US" altLang="zh-CN" sz="3600" b="1">
                <a:solidFill>
                  <a:srgbClr val="CC3399"/>
                </a:solidFill>
                <a:latin typeface="Times New Roman" pitchFamily="18" charset="0"/>
              </a:rPr>
              <a:t>How much</a:t>
            </a:r>
            <a:r>
              <a:rPr lang="en-US" altLang="zh-CN" sz="3600" b="1">
                <a:latin typeface="Times New Roman" pitchFamily="18" charset="0"/>
              </a:rPr>
              <a:t> corn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3. </a:t>
            </a:r>
            <a:r>
              <a:rPr lang="en-US" altLang="zh-CN" sz="3600" b="1">
                <a:solidFill>
                  <a:srgbClr val="CC3399"/>
                </a:solidFill>
                <a:latin typeface="Times New Roman" pitchFamily="18" charset="0"/>
              </a:rPr>
              <a:t>What</a:t>
            </a:r>
            <a:r>
              <a:rPr lang="en-US" altLang="zh-CN" sz="3600" b="1">
                <a:latin typeface="Times New Roman" pitchFamily="18" charset="0"/>
              </a:rPr>
              <a:t> do we do next?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4. </a:t>
            </a:r>
            <a:r>
              <a:rPr lang="en-US" altLang="zh-CN" sz="3600" b="1">
                <a:solidFill>
                  <a:srgbClr val="CC3399"/>
                </a:solidFill>
                <a:latin typeface="Times New Roman" pitchFamily="18" charset="0"/>
              </a:rPr>
              <a:t>How much</a:t>
            </a:r>
            <a:r>
              <a:rPr lang="en-US" altLang="zh-CN" sz="3600" b="1">
                <a:latin typeface="Times New Roman" pitchFamily="18" charset="0"/>
              </a:rPr>
              <a:t> salt do we need?</a:t>
            </a:r>
          </a:p>
          <a:p>
            <a:pPr>
              <a:lnSpc>
                <a:spcPct val="110000"/>
              </a:lnSpc>
            </a:pPr>
            <a:r>
              <a:rPr lang="en-US" altLang="zh-CN" sz="3600" b="1">
                <a:latin typeface="Times New Roman" pitchFamily="18" charset="0"/>
              </a:rPr>
              <a:t>___ 5. Now can we eat it?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3851275" y="5013325"/>
            <a:ext cx="33480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c.</a:t>
            </a: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Yes, we can!</a:t>
            </a: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0" y="3860800"/>
            <a:ext cx="3203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a.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Half a cup.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0" y="5589588"/>
            <a:ext cx="87487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d.</a:t>
            </a: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Next, Turn on the machine. Finally, add </a:t>
            </a:r>
          </a:p>
          <a:p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    the salt.</a:t>
            </a:r>
            <a:endParaRPr lang="en-US" altLang="zh-CN" sz="360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3851275" y="6211888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e.</a:t>
            </a: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33CC"/>
                </a:solidFill>
                <a:latin typeface="Times New Roman" pitchFamily="18" charset="0"/>
              </a:rPr>
              <a:t>Just one spoon</a:t>
            </a:r>
            <a:r>
              <a:rPr lang="en-US" altLang="zh-CN" sz="3600" b="1">
                <a:solidFill>
                  <a:srgbClr val="0070C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250825" y="1412875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250825" y="1989138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250825" y="2565400"/>
            <a:ext cx="38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323850" y="3233738"/>
            <a:ext cx="38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79388" y="765175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221" grpId="0"/>
      <p:bldP spid="10" grpId="0"/>
      <p:bldP spid="12" grpId="0"/>
      <p:bldP spid="13" grpId="0"/>
      <p:bldP spid="11" grpId="0"/>
      <p:bldP spid="31753" grpId="0"/>
      <p:bldP spid="31754" grpId="0"/>
      <p:bldP spid="31755" grpId="0"/>
      <p:bldP spid="31756" grpId="0"/>
      <p:bldP spid="317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4213" y="1773238"/>
            <a:ext cx="3671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____ the bananas.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68313" y="1622425"/>
            <a:ext cx="12668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Peel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43438" y="1773238"/>
            <a:ext cx="4176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3600" b="1">
                <a:latin typeface="Times New Roman" pitchFamily="18" charset="0"/>
              </a:rPr>
              <a:t>______ the bananas.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427538" y="1628775"/>
            <a:ext cx="19986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81313"/>
            <a:ext cx="3240087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05125"/>
            <a:ext cx="32575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6327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How do we make a banana milk shake?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7" grpId="0" autoUpdateAnimBg="0"/>
      <p:bldP spid="8" grpId="0" autoUpdateAnimBg="0"/>
      <p:bldP spid="512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765175"/>
            <a:ext cx="489585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WordArt 4"/>
          <p:cNvSpPr>
            <a:spLocks noChangeArrowheads="1" noChangeShapeType="1" noTextEdit="1"/>
          </p:cNvSpPr>
          <p:nvPr/>
        </p:nvSpPr>
        <p:spPr bwMode="auto">
          <a:xfrm>
            <a:off x="2555875" y="260350"/>
            <a:ext cx="3382963" cy="5762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Talking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179388" y="3933825"/>
            <a:ext cx="89646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4000" b="1">
                <a:solidFill>
                  <a:srgbClr val="0033CC"/>
                </a:solidFill>
                <a:latin typeface="Times New Roman" pitchFamily="18" charset="0"/>
              </a:rPr>
              <a:t>First, put the corn into the popcorn machine. Next, turn on the machine. Finally, add the salt. And you can eat it now. 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1258888" y="3548063"/>
          <a:ext cx="6840537" cy="2617787"/>
        </p:xfrm>
        <a:graphic>
          <a:graphicData uri="http://schemas.openxmlformats.org/drawingml/2006/table">
            <a:tbl>
              <a:tblPr/>
              <a:tblGrid>
                <a:gridCol w="6840537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plant a tree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make beef noodles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wash clothes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take out a book from the library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9475" name="Text Box 5"/>
          <p:cNvSpPr txBox="1">
            <a:spLocks noChangeArrowheads="1"/>
          </p:cNvSpPr>
          <p:nvPr/>
        </p:nvSpPr>
        <p:spPr bwMode="auto">
          <a:xfrm>
            <a:off x="1368425" y="1384300"/>
            <a:ext cx="7164388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Write how to do one of the following things. Then tell your partner how to do it. </a:t>
            </a:r>
          </a:p>
        </p:txBody>
      </p:sp>
      <p:sp>
        <p:nvSpPr>
          <p:cNvPr id="33801" name="Oval 2"/>
          <p:cNvSpPr>
            <a:spLocks noChangeArrowheads="1"/>
          </p:cNvSpPr>
          <p:nvPr/>
        </p:nvSpPr>
        <p:spPr bwMode="auto">
          <a:xfrm>
            <a:off x="288925" y="1501775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3c</a:t>
            </a:r>
          </a:p>
        </p:txBody>
      </p:sp>
      <p:sp>
        <p:nvSpPr>
          <p:cNvPr id="33802" name="WordArt 4"/>
          <p:cNvSpPr>
            <a:spLocks noChangeArrowheads="1" noChangeShapeType="1" noTextEdit="1"/>
          </p:cNvSpPr>
          <p:nvPr/>
        </p:nvSpPr>
        <p:spPr bwMode="auto">
          <a:xfrm>
            <a:off x="2771775" y="549275"/>
            <a:ext cx="3673475" cy="8366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Try to do it!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5" grpId="0"/>
      <p:bldP spid="33801" grpId="0" animBg="1"/>
      <p:bldP spid="3380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79388" y="2708275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solidFill>
                  <a:srgbClr val="0033CC"/>
                </a:solidFill>
                <a:latin typeface="Times New Roman" pitchFamily="18" charset="0"/>
              </a:rPr>
              <a:t>Dig</a:t>
            </a:r>
            <a:r>
              <a:rPr kumimoji="1" lang="en-US" altLang="zh-CN" sz="36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kumimoji="1" lang="en-US" altLang="zh-CN" sz="3600" b="1">
                <a:latin typeface="Times New Roman" pitchFamily="18" charset="0"/>
              </a:rPr>
              <a:t>a </a:t>
            </a:r>
            <a:r>
              <a:rPr kumimoji="1" lang="en-US" altLang="zh-CN" sz="3600" b="1">
                <a:solidFill>
                  <a:srgbClr val="0033CC"/>
                </a:solidFill>
                <a:latin typeface="Times New Roman" pitchFamily="18" charset="0"/>
              </a:rPr>
              <a:t>hole.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700338" y="2924175"/>
            <a:ext cx="30956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latin typeface="Times New Roman" pitchFamily="18" charset="0"/>
              </a:rPr>
              <a:t>Put the tree in the</a:t>
            </a:r>
            <a:r>
              <a:rPr kumimoji="1" lang="en-US" altLang="zh-CN" sz="3600" b="1">
                <a:solidFill>
                  <a:srgbClr val="C00000"/>
                </a:solidFill>
                <a:latin typeface="Times New Roman" pitchFamily="18" charset="0"/>
              </a:rPr>
              <a:t> hole.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5724525" y="2997200"/>
            <a:ext cx="37433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latin typeface="Times New Roman" pitchFamily="18" charset="0"/>
              </a:rPr>
              <a:t>Put the soil back into the hole.</a:t>
            </a:r>
          </a:p>
        </p:txBody>
      </p:sp>
      <p:sp>
        <p:nvSpPr>
          <p:cNvPr id="36869" name="WordArt 4"/>
          <p:cNvSpPr>
            <a:spLocks noChangeArrowheads="1" noChangeShapeType="1" noTextEdit="1"/>
          </p:cNvSpPr>
          <p:nvPr/>
        </p:nvSpPr>
        <p:spPr bwMode="auto">
          <a:xfrm>
            <a:off x="2987675" y="333375"/>
            <a:ext cx="3275013" cy="6477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How to plan trees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0" y="5661025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latin typeface="Times New Roman" pitchFamily="18" charset="0"/>
              </a:rPr>
              <a:t>Water the tree.</a:t>
            </a:r>
          </a:p>
        </p:txBody>
      </p:sp>
      <p:pic>
        <p:nvPicPr>
          <p:cNvPr id="38914" name="Picture 2" descr="http://t2.baidu.com/it/u=3598966963,1627142788&amp;fm=21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437063"/>
            <a:ext cx="165576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http://t3.baidu.com/it/u=3032270538,946215776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1801812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6" descr="http://t2.baidu.com/it/u=2460190831,3657267028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221773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8" descr="http://t1.baidu.com/it/u=2756434071,2419118629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866775"/>
            <a:ext cx="161131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 descr="http://t2.baidu.com/it/u=911722369,2600306343&amp;fm=23&amp;gp=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76700"/>
            <a:ext cx="2095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795963" y="5084763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kumimoji="1" lang="en-US" altLang="zh-CN" sz="3600" b="1">
                <a:latin typeface="Times New Roman" pitchFamily="18" charset="0"/>
              </a:rPr>
              <a:t>It’s OK now.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1619250" y="2133600"/>
            <a:ext cx="1743075" cy="70167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000" b="1">
                <a:latin typeface="Times New Roman" pitchFamily="18" charset="0"/>
              </a:rPr>
              <a:t> [həʊl] 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0" y="3213100"/>
            <a:ext cx="1597025" cy="70167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000" b="1">
                <a:latin typeface="Times New Roman" pitchFamily="18" charset="0"/>
              </a:rPr>
              <a:t> [digl]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/>
      <p:bldP spid="50183" grpId="0"/>
      <p:bldP spid="50184" grpId="0"/>
      <p:bldP spid="36869" grpId="0" animBg="1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27088" y="779463"/>
            <a:ext cx="60118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add 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v.    </a:t>
            </a:r>
            <a:r>
              <a:rPr lang="zh-CN" altLang="en-US" sz="3600" b="1">
                <a:latin typeface="Times New Roman" pitchFamily="18" charset="0"/>
              </a:rPr>
              <a:t>增加；添加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088" y="1530350"/>
            <a:ext cx="7561262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11213" indent="-81121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2763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684338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2092325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500313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9575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4147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8719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32911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e.g. Please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add </a:t>
            </a:r>
            <a:r>
              <a:rPr lang="en-US" altLang="zh-CN" sz="3600" b="1">
                <a:latin typeface="Times New Roman" pitchFamily="18" charset="0"/>
              </a:rPr>
              <a:t>some salt into the soup. </a:t>
            </a:r>
          </a:p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请往汤里加点盐。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36625" y="3762375"/>
            <a:ext cx="60118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2.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finally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adv.</a:t>
            </a:r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最后；最终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4437063"/>
            <a:ext cx="77771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e.g. Did you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finally</a:t>
            </a:r>
            <a:r>
              <a:rPr lang="en-US" altLang="zh-CN" sz="3600" b="1">
                <a:latin typeface="Times New Roman" pitchFamily="18" charset="0"/>
              </a:rPr>
              <a:t> win the game? </a:t>
            </a:r>
          </a:p>
          <a:p>
            <a:pPr>
              <a:lnSpc>
                <a:spcPct val="125000"/>
              </a:lnSpc>
            </a:pPr>
            <a:r>
              <a:rPr lang="en-US" altLang="zh-CN" sz="3600" b="1">
                <a:latin typeface="Times New Roman" pitchFamily="18" charset="0"/>
              </a:rPr>
              <a:t>       </a:t>
            </a:r>
            <a:r>
              <a:rPr lang="zh-CN" altLang="en-US" sz="3600" b="1">
                <a:latin typeface="Times New Roman" pitchFamily="18" charset="0"/>
              </a:rPr>
              <a:t>你们最终赢得了那场比赛了吗？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4"/>
          <p:cNvSpPr>
            <a:spLocks noChangeArrowheads="1" noChangeShapeType="1" noTextEdit="1"/>
          </p:cNvSpPr>
          <p:nvPr/>
        </p:nvSpPr>
        <p:spPr bwMode="auto">
          <a:xfrm>
            <a:off x="2843213" y="476250"/>
            <a:ext cx="3240087" cy="5746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Wrting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611188" y="1341438"/>
            <a:ext cx="8066087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1.Please write how to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make fruit shake</a:t>
            </a:r>
            <a:r>
              <a:rPr lang="en-US" altLang="zh-CN" sz="3600" b="1">
                <a:latin typeface="Times New Roman" pitchFamily="18" charset="0"/>
              </a:rPr>
              <a:t> ?</a:t>
            </a:r>
          </a:p>
          <a:p>
            <a:pPr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2</a:t>
            </a:r>
            <a:r>
              <a:rPr lang="zh-CN" altLang="en-US" sz="3600" b="1">
                <a:latin typeface="Times New Roman" pitchFamily="18" charset="0"/>
              </a:rPr>
              <a:t>、</a:t>
            </a:r>
            <a:r>
              <a:rPr lang="en-US" altLang="zh-CN" sz="3600" b="1">
                <a:latin typeface="Times New Roman" pitchFamily="18" charset="0"/>
              </a:rPr>
              <a:t>Please write how to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take out a book from the library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可以用下列表示过程的词汇来让你描述更加清晰明了。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619250" y="5013325"/>
            <a:ext cx="5689600" cy="81597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first, next, then, … finally…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11"/>
          <p:cNvSpPr>
            <a:spLocks noChangeArrowheads="1" noChangeShapeType="1" noTextEdit="1"/>
          </p:cNvSpPr>
          <p:nvPr/>
        </p:nvSpPr>
        <p:spPr bwMode="auto">
          <a:xfrm>
            <a:off x="1258888" y="2781300"/>
            <a:ext cx="6408737" cy="194468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Thank you</a:t>
            </a:r>
            <a:r>
              <a:rPr lang="zh-CN" altLang="en-US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！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55650" y="4076700"/>
            <a:ext cx="77041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4800" b="1">
                <a:latin typeface="Times New Roman" pitchFamily="18" charset="0"/>
              </a:rPr>
              <a:t>___ the bananas and ice-cream _____the blender.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27088" y="4149725"/>
            <a:ext cx="163988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Put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65175"/>
            <a:ext cx="329565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692150"/>
            <a:ext cx="295751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700338" y="5084763"/>
            <a:ext cx="163988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D60093"/>
                </a:solidFill>
                <a:latin typeface="Times New Roman" pitchFamily="18" charset="0"/>
              </a:rPr>
              <a:t>in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autoUpdateAnimBg="0"/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6756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zh-CN" sz="4400" b="1">
                <a:latin typeface="Times New Roman" pitchFamily="18" charset="0"/>
              </a:rPr>
              <a:t>_____ the milk </a:t>
            </a:r>
            <a:r>
              <a:rPr lang="en-US" altLang="zh-CN" sz="4400" b="1">
                <a:latin typeface="Times New Roman" pitchFamily="18" charset="0"/>
              </a:rPr>
              <a:t>_____</a:t>
            </a:r>
            <a:r>
              <a:rPr lang="zh-CN" altLang="zh-CN" sz="4400" b="1">
                <a:latin typeface="Times New Roman" pitchFamily="18" charset="0"/>
              </a:rPr>
              <a:t> the blender.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84213" y="1052513"/>
            <a:ext cx="1998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Pour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79838" y="2636838"/>
            <a:ext cx="53641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_______ the blender.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35375" y="2565400"/>
            <a:ext cx="2809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Turn on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01875"/>
            <a:ext cx="28797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00438"/>
            <a:ext cx="2236788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211638" y="1052513"/>
            <a:ext cx="1998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into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5" grpId="0" autoUpdateAnimBg="0"/>
      <p:bldP spid="6" grpId="0" autoUpdateAnimBg="0"/>
      <p:bldP spid="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116013" y="2708275"/>
            <a:ext cx="46799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______ the milk shake.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042988" y="2708275"/>
            <a:ext cx="2879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 Drink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867400" y="1268413"/>
            <a:ext cx="2540000" cy="4681537"/>
            <a:chOff x="3969" y="3384"/>
            <a:chExt cx="2177" cy="2223"/>
          </a:xfrm>
        </p:grpSpPr>
        <p:sp>
          <p:nvSpPr>
            <p:cNvPr id="8197" name="Rectangle 15"/>
            <p:cNvSpPr>
              <a:spLocks noChangeArrowheads="1"/>
            </p:cNvSpPr>
            <p:nvPr/>
          </p:nvSpPr>
          <p:spPr bwMode="auto">
            <a:xfrm>
              <a:off x="3969" y="3384"/>
              <a:ext cx="2177" cy="2223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1" lang="zh-CN" altLang="zh-CN" sz="2400">
                <a:latin typeface="Times New Roman" pitchFamily="18" charset="0"/>
              </a:endParaRPr>
            </a:p>
          </p:txBody>
        </p:sp>
        <p:pic>
          <p:nvPicPr>
            <p:cNvPr id="8198" name="Picture 16" descr="DSCF706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8" b="-574"/>
            <a:stretch>
              <a:fillRect/>
            </a:stretch>
          </p:blipFill>
          <p:spPr bwMode="auto">
            <a:xfrm>
              <a:off x="4014" y="3430"/>
              <a:ext cx="2086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139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4400" b="1"/>
              <a:t>I want to make some </a:t>
            </a:r>
            <a:r>
              <a:rPr lang="en-US" altLang="zh-CN" sz="4400" b="1">
                <a:solidFill>
                  <a:srgbClr val="0000FF"/>
                </a:solidFill>
              </a:rPr>
              <a:t>fruit salad</a:t>
            </a:r>
            <a:r>
              <a:rPr lang="en-US" altLang="zh-CN" sz="4400" b="1"/>
              <a:t>.</a:t>
            </a:r>
          </a:p>
          <a:p>
            <a:pPr>
              <a:lnSpc>
                <a:spcPct val="90000"/>
              </a:lnSpc>
            </a:pPr>
            <a:endParaRPr lang="en-US" altLang="zh-CN" sz="4400" b="1"/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971550" y="908050"/>
            <a:ext cx="7058025" cy="652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 kern="10">
                <a:ln w="12700" cmpd="sng">
                  <a:solidFill>
                    <a:srgbClr val="EAEAEA"/>
                  </a:solidFill>
                  <a:prstDash val="solid"/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What we need?</a:t>
            </a:r>
            <a:endParaRPr lang="zh-CN" altLang="en-US" sz="4000" b="1" kern="10">
              <a:ln w="12700" cmpd="sng">
                <a:solidFill>
                  <a:srgbClr val="EAEAEA"/>
                </a:solidFill>
                <a:prstDash val="solid"/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220" name="Picture 4" descr="T01A58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429000"/>
            <a:ext cx="3810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19" grpId="0" animBg="1"/>
      <p:bldP spid="921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900113" y="2997200"/>
            <a:ext cx="22336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h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ney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851275" y="2924175"/>
            <a:ext cx="2133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y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g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ur</a:t>
            </a:r>
            <a:r>
              <a:rPr lang="en-US" altLang="zh-CN" sz="4400" b="1">
                <a:solidFill>
                  <a:srgbClr val="0033CC"/>
                </a:solidFill>
                <a:latin typeface="Times New Roman" pitchFamily="18" charset="0"/>
              </a:rPr>
              <a:t>t</a:t>
            </a:r>
          </a:p>
        </p:txBody>
      </p:sp>
      <p:pic>
        <p:nvPicPr>
          <p:cNvPr id="20" name="Picture 8" descr="http://t1.baidu.com/it/u=4091527869,341055982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49275"/>
            <a:ext cx="187166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2400300" cy="183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6732588" y="2997200"/>
            <a:ext cx="20304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sp</a:t>
            </a:r>
            <a:r>
              <a:rPr lang="en-US" altLang="zh-CN" sz="4400" b="1">
                <a:solidFill>
                  <a:srgbClr val="FF0000"/>
                </a:solidFill>
                <a:latin typeface="Times New Roman" pitchFamily="18" charset="0"/>
              </a:rPr>
              <a:t>oo</a:t>
            </a:r>
            <a:r>
              <a:rPr lang="en-US" altLang="zh-CN" sz="4400" b="1">
                <a:solidFill>
                  <a:srgbClr val="0000FF"/>
                </a:solidFill>
                <a:latin typeface="Times New Roman" pitchFamily="18" charset="0"/>
              </a:rPr>
              <a:t>n</a:t>
            </a:r>
          </a:p>
        </p:txBody>
      </p:sp>
      <p:pic>
        <p:nvPicPr>
          <p:cNvPr id="61450" name="Picture 10" descr="http://t3.baidu.com/it/u=4123568347,4121797607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052513"/>
            <a:ext cx="241141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659563" y="2276475"/>
            <a:ext cx="21685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latin typeface="Times New Roman" pitchFamily="18" charset="0"/>
              </a:rPr>
              <a:t>[sp</a:t>
            </a: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uː</a:t>
            </a:r>
            <a:r>
              <a:rPr lang="en-US" altLang="zh-CN" sz="4800" b="1">
                <a:latin typeface="Times New Roman" pitchFamily="18" charset="0"/>
              </a:rPr>
              <a:t>n] 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563938" y="2276475"/>
            <a:ext cx="284956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latin typeface="Times New Roman" pitchFamily="18" charset="0"/>
              </a:rPr>
              <a:t>['j</a:t>
            </a: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oʊ</a:t>
            </a:r>
            <a:r>
              <a:rPr lang="en-US" altLang="zh-CN" sz="4800" b="1">
                <a:latin typeface="Times New Roman" pitchFamily="18" charset="0"/>
              </a:rPr>
              <a:t>ɡ</a:t>
            </a: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ə</a:t>
            </a:r>
            <a:r>
              <a:rPr lang="en-US" altLang="zh-CN" sz="4800" b="1">
                <a:latin typeface="Times New Roman" pitchFamily="18" charset="0"/>
              </a:rPr>
              <a:t>rt] 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84213" y="2349500"/>
            <a:ext cx="22193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800" b="1">
                <a:latin typeface="Times New Roman" pitchFamily="18" charset="0"/>
              </a:rPr>
              <a:t> ['h</a:t>
            </a: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ʌ</a:t>
            </a:r>
            <a:r>
              <a:rPr lang="en-US" altLang="zh-CN" sz="4800" b="1">
                <a:latin typeface="Times New Roman" pitchFamily="18" charset="0"/>
              </a:rPr>
              <a:t>ni] 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916238" y="3933825"/>
            <a:ext cx="590391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Times New Roman" pitchFamily="18" charset="0"/>
              </a:rPr>
              <a:t> a cup of yogurt 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843213" y="4868863"/>
            <a:ext cx="5903912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Times New Roman" pitchFamily="18" charset="0"/>
              </a:rPr>
              <a:t> two </a:t>
            </a:r>
            <a:r>
              <a:rPr lang="en-US" altLang="zh-CN" sz="4800" b="1">
                <a:solidFill>
                  <a:srgbClr val="0033CC"/>
                </a:solidFill>
                <a:latin typeface="Times New Roman" pitchFamily="18" charset="0"/>
              </a:rPr>
              <a:t>spoon</a:t>
            </a: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US" altLang="zh-CN" sz="4800" b="1">
                <a:latin typeface="Times New Roman" pitchFamily="18" charset="0"/>
              </a:rPr>
              <a:t> of  honey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23850" y="4365625"/>
            <a:ext cx="26638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We need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2" grpId="0"/>
      <p:bldP spid="10251" grpId="0"/>
      <p:bldP spid="102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5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600450" cy="1582738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Arial"/>
                <a:cs typeface="Arial"/>
              </a:rPr>
              <a:t>Listening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00FF"/>
              </a:solidFill>
              <a:latin typeface="Arial"/>
              <a:cs typeface="Arial"/>
            </a:endParaRP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303463" y="1839913"/>
            <a:ext cx="5364162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Listen and complete the chart.  </a:t>
            </a:r>
          </a:p>
        </p:txBody>
      </p:sp>
      <p:sp>
        <p:nvSpPr>
          <p:cNvPr id="11268" name="Oval 2"/>
          <p:cNvSpPr>
            <a:spLocks noChangeArrowheads="1"/>
          </p:cNvSpPr>
          <p:nvPr/>
        </p:nvSpPr>
        <p:spPr bwMode="auto">
          <a:xfrm>
            <a:off x="1296988" y="1862138"/>
            <a:ext cx="827087" cy="8461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2a</a:t>
            </a:r>
          </a:p>
        </p:txBody>
      </p:sp>
      <p:pic>
        <p:nvPicPr>
          <p:cNvPr id="11269" name="Picture 5" descr="喇叭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3" y="1987550"/>
            <a:ext cx="936625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270" name="Group 6"/>
          <p:cNvGraphicFramePr>
            <a:graphicFrameLocks noGrp="1"/>
          </p:cNvGraphicFramePr>
          <p:nvPr/>
        </p:nvGraphicFramePr>
        <p:xfrm>
          <a:off x="214313" y="3357563"/>
          <a:ext cx="8929687" cy="2430462"/>
        </p:xfrm>
        <a:graphic>
          <a:graphicData uri="http://schemas.openxmlformats.org/drawingml/2006/table">
            <a:tbl>
              <a:tblPr/>
              <a:tblGrid>
                <a:gridCol w="1925637"/>
                <a:gridCol w="7004050"/>
              </a:tblGrid>
              <a:tr h="1169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How many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bananas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41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How much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yogurt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067175" y="4797425"/>
            <a:ext cx="233838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  <a:endParaRPr kumimoji="1" lang="en-US" altLang="zh-CN" sz="4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95738" y="3357563"/>
            <a:ext cx="2116137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apples</a:t>
            </a:r>
            <a:r>
              <a:rPr lang="en-US" altLang="zh-CN" sz="4800" b="1">
                <a:latin typeface="Times New Roman" pitchFamily="18" charset="0"/>
              </a:rPr>
              <a:t>     </a:t>
            </a: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867400" y="3357563"/>
            <a:ext cx="35290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watermelons</a:t>
            </a:r>
            <a:endParaRPr lang="en-US" altLang="zh-CN" sz="4800" b="1">
              <a:latin typeface="Times New Roman" pitchFamily="18" charset="0"/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227763" y="3860800"/>
            <a:ext cx="24685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oranges</a:t>
            </a:r>
            <a:endParaRPr lang="en-US" altLang="zh-CN" sz="48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4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/>
      <p:bldP spid="11268" grpId="0" animBg="1"/>
      <p:bldP spid="6" grpId="0"/>
      <p:bldP spid="9" grpId="0"/>
      <p:bldP spid="7" grpId="0"/>
      <p:bldP spid="11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1336</Words>
  <Application>Microsoft Office PowerPoint</Application>
  <PresentationFormat>全屏显示(4:3)</PresentationFormat>
  <Paragraphs>250</Paragraphs>
  <Slides>35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0" baseType="lpstr">
      <vt:lpstr>Arial</vt:lpstr>
      <vt:lpstr>宋体</vt:lpstr>
      <vt:lpstr>黑体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Read the conversation and tell how to make the Russian soup.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Translate the phrases</vt:lpstr>
      <vt:lpstr>Translate the phrases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asus</dc:creator>
  <cp:lastModifiedBy>user</cp:lastModifiedBy>
  <cp:revision>3</cp:revision>
  <dcterms:created xsi:type="dcterms:W3CDTF">2013-11-23T13:21:34Z</dcterms:created>
  <dcterms:modified xsi:type="dcterms:W3CDTF">2015-08-12T06:47:22Z</dcterms:modified>
</cp:coreProperties>
</file>